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09728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D4A0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PANIFICIO STELLA — PISA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68096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Strategia di Pricing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4747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Pane artigianale a lievitazione naturale 48h — Consegna a domicilio | Marzo 2026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7" name="TextBox 6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3A5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26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097280"/>
          <a:ext cx="7680960" cy="914400"/>
        </p:xfrm>
        <a:graphic>
          <a:graphicData uri="http://schemas.openxmlformats.org/drawingml/2006/table">
            <a:tbl>
              <a:tblPr/>
              <a:tblGrid>
                <a:gridCol w="1920240"/>
                <a:gridCol w="1920240"/>
                <a:gridCol w="1920240"/>
                <a:gridCol w="1920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Metrica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Pessimista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Realistico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Ottimista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Famiglie abbonate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85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120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Ristoranti attivi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12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18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Fatt. Famiglie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€52.000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€82.000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€115.000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Fatt. Ristoranti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€28.000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€55.000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€85.000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Fatt. Extra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€5.000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€11.000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€18.000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TOTALE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€85.000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€148.000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€218.000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3A5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960120"/>
            <a:ext cx="1097280" cy="36576"/>
          </a:xfrm>
          <a:prstGeom prst="rect">
            <a:avLst/>
          </a:prstGeom>
          <a:solidFill>
            <a:srgbClr val="D4A017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731520" y="118872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500" dirty="0"/>
          </a:p>
        </p:txBody>
      </p:sp>
      <p:sp>
        <p:nvSpPr>
          <p:cNvPr id="5" name="TextBox 4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3A5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26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097280"/>
          <a:ext cx="7680960" cy="914400"/>
        </p:xfrm>
        <a:graphic>
          <a:graphicData uri="http://schemas.openxmlformats.org/drawingml/2006/table">
            <a:tbl>
              <a:tblPr/>
              <a:tblGrid>
                <a:gridCol w="3840480"/>
                <a:gridCol w="38404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Settimana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Azione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1-2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Definire listino, stampare materiali, setup WhatsApp Business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Comunicare ai clienti con lettera + offerta early bird (-10%)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Attivare primi abbonamenti, raccogliere feedback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5-6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Contattare 5 ristoranti con box degustazione gratuita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7-8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Analizzare risultati, aggiustare pricing se necessario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3A5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960120"/>
            <a:ext cx="1097280" cy="36576"/>
          </a:xfrm>
          <a:prstGeom prst="rect">
            <a:avLst/>
          </a:prstGeom>
          <a:solidFill>
            <a:srgbClr val="D4A017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731520" y="118872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500" dirty="0"/>
          </a:p>
        </p:txBody>
      </p:sp>
      <p:sp>
        <p:nvSpPr>
          <p:cNvPr id="5" name="TextBox 4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Prossime 3 Azioni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960120"/>
            <a:ext cx="1371600" cy="36576"/>
          </a:xfrm>
          <a:prstGeom prst="rect">
            <a:avLst/>
          </a:prstGeom>
          <a:solidFill>
            <a:srgbClr val="D4A017"/>
          </a:solidFill>
          <a:ln/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731520" y="1325880"/>
            <a:ext cx="365760" cy="365760"/>
          </a:xfrm>
          <a:prstGeom prst="ellipse">
            <a:avLst/>
          </a:prstGeom>
          <a:solidFill>
            <a:srgbClr val="D4A017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31520" y="13258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280160" y="128016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31520" y="1920240"/>
            <a:ext cx="365760" cy="365760"/>
          </a:xfrm>
          <a:prstGeom prst="ellipse">
            <a:avLst/>
          </a:prstGeom>
          <a:solidFill>
            <a:srgbClr val="D4A017"/>
          </a:solidFill>
          <a:ln/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731520" y="19202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280160" y="187452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31520" y="2514600"/>
            <a:ext cx="365760" cy="365760"/>
          </a:xfrm>
          <a:prstGeom prst="ellipse">
            <a:avLst/>
          </a:prstGeom>
          <a:solidFill>
            <a:srgbClr val="D4A017"/>
          </a:solidFill>
          <a:ln/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73152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280160" y="246888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731520" y="3108960"/>
            <a:ext cx="365760" cy="365760"/>
          </a:xfrm>
          <a:prstGeom prst="ellipse">
            <a:avLst/>
          </a:prstGeom>
          <a:solidFill>
            <a:srgbClr val="D4A017"/>
          </a:solidFill>
          <a:ln/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731520" y="31089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280160" y="306324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400" kern="0" dirty="0">
                <a:solidFill>
                  <a:srgbClr val="D4A0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PROSSIMA LEZIONE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914400" y="2011680"/>
            <a:ext cx="7315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2800" dirty="0"/>
          </a:p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371600" y="3474720"/>
            <a:ext cx="64008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2E86AB"/>
          </a:solidFill>
          <a:ln/>
        </p:spPr>
        <p:txBody>
          <a:bodyPr/>
          <a:p/>
        </p:txBody>
      </p:sp>
      <p:sp>
        <p:nvSpPr>
          <p:cNvPr id="6" name="TextBox 5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3A5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Obiettivi dell'Analisi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960120"/>
            <a:ext cx="1371600" cy="36576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" y="128016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1280160"/>
            <a:ext cx="54864" cy="50292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6" name="Text 4"/>
          <p:cNvSpPr/>
          <p:nvPr/>
        </p:nvSpPr>
        <p:spPr>
          <a:xfrm>
            <a:off x="1005840" y="128016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E86A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463040" y="128016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Definire il prezzo ottimale per massimizzare fatturato e margini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731520" y="192024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731520" y="1920240"/>
            <a:ext cx="54864" cy="50292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10" name="Text 8"/>
          <p:cNvSpPr/>
          <p:nvPr/>
        </p:nvSpPr>
        <p:spPr>
          <a:xfrm>
            <a:off x="1005840" y="192024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E86A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463040" y="192024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Strutturare un listino differenziato Famiglie vs Ristoranti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731520" y="256032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731520" y="2560320"/>
            <a:ext cx="54864" cy="50292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14" name="Text 12"/>
          <p:cNvSpPr/>
          <p:nvPr/>
        </p:nvSpPr>
        <p:spPr>
          <a:xfrm>
            <a:off x="1005840" y="256032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E86A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463040" y="256032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Creare un modello subscription per ricavi prevedibili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731520" y="320040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731520" y="3200400"/>
            <a:ext cx="54864" cy="50292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18" name="Text 16"/>
          <p:cNvSpPr/>
          <p:nvPr/>
        </p:nvSpPr>
        <p:spPr>
          <a:xfrm>
            <a:off x="1005840" y="320040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E86A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463040" y="320040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Fornire strumenti di comunicazione e anchoring del prezzo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731520" y="384048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731520" y="3840480"/>
            <a:ext cx="54864" cy="50292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22" name="Text 20"/>
          <p:cNvSpPr/>
          <p:nvPr/>
        </p:nvSpPr>
        <p:spPr>
          <a:xfrm>
            <a:off x="1005840" y="384048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E86A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463040" y="384048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Piano implementazione in 8 settimane</a:t>
            </a:r>
            <a:endParaRPr lang="en-US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914400"/>
            <a:ext cx="73152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Non vendi pane.</a:t>
            </a:r>
            <a:endParaRPr lang="en-US" sz="3200" dirty="0"/>
          </a:p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Vendi il rituale del pane fresco ogni mattina.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1371600" y="2926080"/>
            <a:ext cx="64008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 tuo posizionamento unico — lievitazione 48h + consegna entro le 8 — giustifica un pricing premium. Nessun competitor a Pisa offre lo stesso servizio.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657600" y="2743200"/>
            <a:ext cx="1828800" cy="36576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5" name="TextBox 4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3A5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Valore Percepito — I 4 Pilastri</a:t>
            </a:r>
            <a:endParaRPr lang="en-US" sz="26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097280"/>
          <a:ext cx="7680960" cy="914400"/>
        </p:xfrm>
        <a:graphic>
          <a:graphicData uri="http://schemas.openxmlformats.org/drawingml/2006/table">
            <a:tbl>
              <a:tblPr/>
              <a:tblGrid>
                <a:gridCol w="2560320"/>
                <a:gridCol w="2560320"/>
                <a:gridCol w="25603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Pilastro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Descrizione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Peso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Artigianalità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15 anni di esperienza, produzione manuale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30%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Lievitazione 48h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Digeribilità superiore, sapore unico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35%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Consegna mattutina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Pane fresco prima delle 8 a casa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25%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Localismo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Prodotto del territorio, filiera corta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3A5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Benchmark Mercato — Pisa e Provincia</a:t>
            </a:r>
            <a:endParaRPr lang="en-US" sz="26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097280"/>
          <a:ext cx="7680960" cy="914400"/>
        </p:xfrm>
        <a:graphic>
          <a:graphicData uri="http://schemas.openxmlformats.org/drawingml/2006/table">
            <a:tbl>
              <a:tblPr/>
              <a:tblGrid>
                <a:gridCol w="1920240"/>
                <a:gridCol w="1920240"/>
                <a:gridCol w="1920240"/>
                <a:gridCol w="1920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Competitor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€/kg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Consegna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Liev. naturale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Panificio Stella (tu)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Da definire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Sì, entro le 8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Sì, 48h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Panificio tradizionale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€4,00-5,50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Variabile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Forno specializzato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€5,50-7,00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Sì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Supermercato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€2,50-4,00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Delivery food generico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€5-8 + fee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Sì (non garantito)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Raramente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3A5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 Modelli Analizzati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1097280"/>
            <a:ext cx="365760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1005840" y="118872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E86A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Modello A: Flat Fee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005840" y="1737360"/>
            <a:ext cx="31089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Pro: semplicissimo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754880" y="1097280"/>
            <a:ext cx="365760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5029200" y="118872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E86A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029200" y="1737360"/>
            <a:ext cx="31089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300" dirty="0"/>
          </a:p>
        </p:txBody>
      </p:sp>
      <p:sp>
        <p:nvSpPr>
          <p:cNvPr id="9" name="TextBox 8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914400"/>
            <a:ext cx="73152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3200" dirty="0"/>
          </a:p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★ RACCOMANDATO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1371600" y="2926080"/>
            <a:ext cx="64008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657600" y="2743200"/>
            <a:ext cx="1828800" cy="36576"/>
          </a:xfrm>
          <a:prstGeom prst="rect">
            <a:avLst/>
          </a:prstGeom>
          <a:solidFill>
            <a:srgbClr val="D4A017"/>
          </a:solidFill>
          <a:ln/>
        </p:spPr>
        <p:txBody>
          <a:bodyPr/>
          <a:p/>
        </p:txBody>
      </p:sp>
      <p:sp>
        <p:nvSpPr>
          <p:cNvPr id="5" name="TextBox 4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3A5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26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097280"/>
          <a:ext cx="7680960" cy="914400"/>
        </p:xfrm>
        <a:graphic>
          <a:graphicData uri="http://schemas.openxmlformats.org/drawingml/2006/table">
            <a:tbl>
              <a:tblPr/>
              <a:tblGrid>
                <a:gridCol w="1920240"/>
                <a:gridCol w="1920240"/>
                <a:gridCol w="1920240"/>
                <a:gridCol w="1920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Piano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Contenuto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€/settimana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€/kg equiv.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Essenziale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 consegne × 500g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€10,50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€7,00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Famiglia ★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 consegne × 750g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€22,00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€5,87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Buongustaio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 consegne × 1 kg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€30,00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€5,00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Singolo (no abb.)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Acquisto libero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€7,00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3A5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26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097280"/>
          <a:ext cx="7680960" cy="914400"/>
        </p:xfrm>
        <a:graphic>
          <a:graphicData uri="http://schemas.openxmlformats.org/drawingml/2006/table">
            <a:tbl>
              <a:tblPr/>
              <a:tblGrid>
                <a:gridCol w="2560320"/>
                <a:gridCol w="2560320"/>
                <a:gridCol w="25603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Volume/settimana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€/kg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Condizioni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5-15 kg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€5,20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Contratto mensile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16-30 kg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€4,80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Contratto trimestrale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31+ kg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€4,40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Contratto semestrale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Strategia di Pricing — Panificio Stella</dc:title>
  <dc:subject>PptxGenJS Presentation</dc:subject>
  <dc:creator>Consulente Senior Pricing Strategy</dc:creator>
  <cp:lastModifiedBy>Consulente Senior Pricing Strategy</cp:lastModifiedBy>
  <cp:revision>1</cp:revision>
  <dcterms:created xsi:type="dcterms:W3CDTF">2026-03-14T11:20:13Z</dcterms:created>
  <dcterms:modified xsi:type="dcterms:W3CDTF">2026-03-14T11:20:13Z</dcterms:modified>
</cp:coreProperties>
</file>